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304" r:id="rId2"/>
    <p:sldId id="314" r:id="rId3"/>
    <p:sldId id="318" r:id="rId4"/>
    <p:sldId id="315" r:id="rId5"/>
    <p:sldId id="317" r:id="rId6"/>
    <p:sldId id="311" r:id="rId7"/>
    <p:sldId id="312" r:id="rId8"/>
    <p:sldId id="316" r:id="rId9"/>
    <p:sldId id="319" r:id="rId10"/>
    <p:sldId id="320" r:id="rId11"/>
    <p:sldId id="321" r:id="rId12"/>
    <p:sldId id="323" r:id="rId13"/>
    <p:sldId id="322" r:id="rId14"/>
    <p:sldId id="313" r:id="rId15"/>
    <p:sldId id="308" r:id="rId16"/>
    <p:sldId id="309" r:id="rId17"/>
  </p:sldIdLst>
  <p:sldSz cx="12192000" cy="6858000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Helvetica" panose="020B0604020202020204" pitchFamily="34" charset="0"/>
      <p:regular r:id="rId26"/>
      <p:bold r:id="rId27"/>
      <p:italic r:id="rId28"/>
      <p:boldItalic r:id="rId29"/>
    </p:embeddedFont>
    <p:embeddedFont>
      <p:font typeface="Trump Gothic Pro" panose="02000508020000020004" pitchFamily="50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DD"/>
    <a:srgbClr val="FFC50D"/>
    <a:srgbClr val="FEB92F"/>
    <a:srgbClr val="ECC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69"/>
    <p:restoredTop sz="59244"/>
  </p:normalViewPr>
  <p:slideViewPr>
    <p:cSldViewPr snapToGrid="0" snapToObjects="1">
      <p:cViewPr varScale="1">
        <p:scale>
          <a:sx n="64" d="100"/>
          <a:sy n="64" d="100"/>
        </p:scale>
        <p:origin x="20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85C0D-3FD5-034E-A664-AFA0007B067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F1719-144E-BC41-BCA3-204222538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99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9D285-636F-1842-9541-EE7CAA296AF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915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9D285-636F-1842-9541-EE7CAA296AF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707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9D285-636F-1842-9541-EE7CAA296AFD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383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9D285-636F-1842-9541-EE7CAA296AF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175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F1719-144E-BC41-BCA3-2042225385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99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9D285-636F-1842-9541-EE7CAA296AF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993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9D285-636F-1842-9541-EE7CAA296A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579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9D285-636F-1842-9541-EE7CAA296A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475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F1719-144E-BC41-BCA3-2042225385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11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9D285-636F-1842-9541-EE7CAA296AF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990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9D285-636F-1842-9541-EE7CAA296AF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49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9D285-636F-1842-9541-EE7CAA296AF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213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F1719-144E-BC41-BCA3-2042225385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71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9D285-636F-1842-9541-EE7CAA296AF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392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D24B-58F0-6949-9B77-5A1C0ADC0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7FBE5-9910-6845-9EE0-5E006B699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E5794-0D17-D84C-B548-3698001F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3E4AA-E417-BC42-AEA7-3F525ACAB63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EF7EB-8765-F24F-9551-714FBC830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D8162-92E8-434A-B830-3B4CF0F3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A0A3-A6E7-E549-BE91-358EC908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4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922D7-13F6-D34F-BBA2-C87A76F32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DD711-1E72-9E41-89C8-E3901463A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2CC4C-E54D-FE45-A03A-E94E9C5A7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3E4AA-E417-BC42-AEA7-3F525ACAB63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86AE5-A91B-6F47-B3F1-9C493CAC7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3CE44-3997-DB43-B804-4B99BAC2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A0A3-A6E7-E549-BE91-358EC908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86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3F2BB1-B06D-5840-A7F4-9D4228CC1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6CA14-8717-1945-8D99-5E15C57A5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3A0AB-C2D4-734D-907A-0E4B25EE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3E4AA-E417-BC42-AEA7-3F525ACAB63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E33D5-11CC-3D48-B9DA-80620641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8C33C-F56F-CA4D-985C-E20F6CC99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A0A3-A6E7-E549-BE91-358EC908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3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7650-61EE-B342-9112-60660D14C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F6461-DA8B-8549-9354-524474468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8DB50-AD83-464A-B5C6-A22BC723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3E4AA-E417-BC42-AEA7-3F525ACAB63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F063-FA29-4546-8072-9F22C7EEC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097D-1711-2743-9279-287A0800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A0A3-A6E7-E549-BE91-358EC908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47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FF384-2E5A-E042-BBE9-CC0BAF05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786C5-8180-8E4C-AA21-2754A28E5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53135-49BD-A44C-A9A6-3F59F619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3E4AA-E417-BC42-AEA7-3F525ACAB63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78E20-6238-8E47-B5E7-79E690E43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4F3BC-ACA2-BD45-AF1C-12B5BE2D7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A0A3-A6E7-E549-BE91-358EC908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4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A656-5373-3C48-BC5E-BFC47632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F5A74-54F1-A840-890D-072BD7E3F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4947C-8ABA-8243-92F3-86A04C376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25140-4B0F-4E47-A022-F3460071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3E4AA-E417-BC42-AEA7-3F525ACAB63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DA7AA-097B-2C40-B890-BFF4CD78D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0E846-172D-6F41-9D44-BF4780A77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A0A3-A6E7-E549-BE91-358EC908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CEC57-E9BD-5C45-A94C-9B694A4D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7174C-AE79-B54D-A24B-BEEB6C819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7291F-FF48-BF44-A2D4-C37DAA780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B8822-92CD-3F4C-ADEC-EDA4FACA6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C22AE9-03C6-0240-8E7E-3E2B16927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40C9AF-FA4E-1A4A-8FE9-B6BEF86D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3E4AA-E417-BC42-AEA7-3F525ACAB63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49A4C-A10A-3D41-A90E-150925742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31EE8-20C6-2440-9EB1-84C724CF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A0A3-A6E7-E549-BE91-358EC908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37AED-65CC-5F43-B66F-226909D2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7E1FBA-D1B3-174D-9F49-139722DB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3E4AA-E417-BC42-AEA7-3F525ACAB63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43D1C-D50E-C147-9709-608F4E19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E406B-B64D-1248-B20E-0CD70A03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A0A3-A6E7-E549-BE91-358EC908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0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F9F07A-427C-9148-B3D4-285E98B9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3E4AA-E417-BC42-AEA7-3F525ACAB63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AB048-4B08-3842-A9FB-7F4729C9C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B428F-3635-0F41-91FC-A351A195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A0A3-A6E7-E549-BE91-358EC908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58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DC58-47B7-B34F-8755-308769C12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8D145-BD80-C441-BA4A-C28E70044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413FC-95EA-524A-A01C-4C4EFDC09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B68E3-6CA2-804F-A8AF-6FA1BDE1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3E4AA-E417-BC42-AEA7-3F525ACAB63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39B6F-BF7A-2043-9467-E0471A15A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9980E-A069-F643-9EFE-9F1729EC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A0A3-A6E7-E549-BE91-358EC908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4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28B45-2FB3-DA4F-8C8A-DD5C997A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715202-E8DA-1A4B-9529-1FE26AEC7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41021-38CB-E24F-8205-6679C2D0E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FFC9E-6681-6149-8165-85577DEDC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3E4AA-E417-BC42-AEA7-3F525ACAB63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00911-0795-5544-B412-122B915F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B2F2A-2F28-C848-8DD2-5B9E9074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1A0A3-A6E7-E549-BE91-358EC908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77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0A66BF-5869-2D48-BD43-33F1ED51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DE3C7-6AFC-254E-8EF5-36CFC0EB7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31EDF-D87D-DB4F-85A2-0FBC33A49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3E4AA-E417-BC42-AEA7-3F525ACAB632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9682E-0D84-4E44-8BE7-9BC7DA927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8DA2D-7C86-054A-B1E6-F66260706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1A0A3-A6E7-E549-BE91-358EC908F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4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520197338?app_id=12296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370179096?app_id=12296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A4dDs0T7sM?feature=oembed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536684503?app_id=122963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5B98A28-1E20-884F-8416-D92E3762BB3F}"/>
              </a:ext>
            </a:extLst>
          </p:cNvPr>
          <p:cNvGrpSpPr/>
          <p:nvPr/>
        </p:nvGrpSpPr>
        <p:grpSpPr>
          <a:xfrm>
            <a:off x="0" y="7305"/>
            <a:ext cx="12480823" cy="6963239"/>
            <a:chOff x="0" y="-105239"/>
            <a:chExt cx="12480823" cy="69632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38AAE1-C766-894D-B0D8-667DC7496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05239"/>
              <a:ext cx="12480823" cy="696323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19C2AF-33FA-BC41-A8C8-C3A2F79DEA32}"/>
                </a:ext>
              </a:extLst>
            </p:cNvPr>
            <p:cNvSpPr/>
            <p:nvPr/>
          </p:nvSpPr>
          <p:spPr>
            <a:xfrm>
              <a:off x="266700" y="1694134"/>
              <a:ext cx="4766991" cy="3135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4DCAB8-3E36-3849-AE03-D0BEAE4EA914}"/>
                </a:ext>
              </a:extLst>
            </p:cNvPr>
            <p:cNvSpPr/>
            <p:nvPr/>
          </p:nvSpPr>
          <p:spPr>
            <a:xfrm>
              <a:off x="5099538" y="4738833"/>
              <a:ext cx="4448908" cy="1629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F382E2-A605-484E-A907-53DE749FD3F0}"/>
                </a:ext>
              </a:extLst>
            </p:cNvPr>
            <p:cNvSpPr/>
            <p:nvPr/>
          </p:nvSpPr>
          <p:spPr>
            <a:xfrm>
              <a:off x="4800601" y="2832100"/>
              <a:ext cx="2489200" cy="1784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E000451-19A5-1440-8CC7-299D34BA7016}"/>
              </a:ext>
            </a:extLst>
          </p:cNvPr>
          <p:cNvSpPr/>
          <p:nvPr/>
        </p:nvSpPr>
        <p:spPr>
          <a:xfrm>
            <a:off x="807910" y="2874531"/>
            <a:ext cx="4225781" cy="347223"/>
          </a:xfrm>
          <a:prstGeom prst="rect">
            <a:avLst/>
          </a:prstGeom>
          <a:solidFill>
            <a:srgbClr val="FFC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4748E-C103-4C44-A4FB-9951054D81F4}"/>
              </a:ext>
            </a:extLst>
          </p:cNvPr>
          <p:cNvSpPr txBox="1"/>
          <p:nvPr/>
        </p:nvSpPr>
        <p:spPr>
          <a:xfrm>
            <a:off x="911015" y="1928644"/>
            <a:ext cx="55347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1" spc="300" dirty="0">
                <a:latin typeface="Trump Gothic Pro" panose="02000508020000020004" pitchFamily="2" charset="0"/>
              </a:rPr>
              <a:t>POWER OF STORY TELLING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FE4D86-D14E-3B4F-8021-59643080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577" y="4574872"/>
            <a:ext cx="3840437" cy="11937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913E50-3488-5444-8A80-9E3DFDFB109D}"/>
              </a:ext>
            </a:extLst>
          </p:cNvPr>
          <p:cNvSpPr/>
          <p:nvPr/>
        </p:nvSpPr>
        <p:spPr>
          <a:xfrm>
            <a:off x="5488989" y="5449761"/>
            <a:ext cx="718979" cy="551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spc="300" dirty="0">
                <a:solidFill>
                  <a:schemeClr val="bg1">
                    <a:lumMod val="8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+</a:t>
            </a:r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4F853B-6698-4844-ACA2-C38D0BD4A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146" y="5641183"/>
            <a:ext cx="3488205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3735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Visit Tri-Cities">
            <a:hlinkClick r:id="" action="ppaction://media"/>
            <a:extLst>
              <a:ext uri="{FF2B5EF4-FFF2-40B4-BE49-F238E27FC236}">
                <a16:creationId xmlns:a16="http://schemas.microsoft.com/office/drawing/2014/main" id="{7A4BB0A7-7FF1-9940-8490-8A050E5DD1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2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6E6CA4-A1BC-A14C-83F3-E80BAD92E9BE}"/>
              </a:ext>
            </a:extLst>
          </p:cNvPr>
          <p:cNvSpPr/>
          <p:nvPr/>
        </p:nvSpPr>
        <p:spPr>
          <a:xfrm>
            <a:off x="516877" y="1179836"/>
            <a:ext cx="6108892" cy="225218"/>
          </a:xfrm>
          <a:prstGeom prst="rect">
            <a:avLst/>
          </a:prstGeom>
          <a:solidFill>
            <a:srgbClr val="FFC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9ECD5B-A16A-CA43-A0F9-CCB6DD9D9B6D}"/>
              </a:ext>
            </a:extLst>
          </p:cNvPr>
          <p:cNvSpPr txBox="1">
            <a:spLocks/>
          </p:cNvSpPr>
          <p:nvPr/>
        </p:nvSpPr>
        <p:spPr bwMode="auto">
          <a:xfrm>
            <a:off x="14115468" y="1842487"/>
            <a:ext cx="56284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eaLnBrk="1" hangingPunct="1">
              <a:defRPr sz="7200" b="1" spc="-300">
                <a:latin typeface="Arial Black" panose="020B0604020202020204" pitchFamily="34" charset="0"/>
                <a:ea typeface="Geneva" panose="020B050303040404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2pPr>
            <a:lvl3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3pPr>
            <a:lvl4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4pPr>
            <a:lvl5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9pPr>
          </a:lstStyle>
          <a:p>
            <a:pPr>
              <a:lnSpc>
                <a:spcPts val="5540"/>
              </a:lnSpc>
            </a:pPr>
            <a:r>
              <a:rPr lang="en-US" sz="2000" spc="0" dirty="0">
                <a:highlight>
                  <a:srgbClr val="FFC52C"/>
                </a:highlight>
              </a:rPr>
              <a:t>WE ARE A CREATIVE AGENCY</a:t>
            </a:r>
            <a:r>
              <a:rPr lang="en-US" sz="2000" spc="0" dirty="0">
                <a:solidFill>
                  <a:schemeClr val="bg1"/>
                </a:solidFill>
                <a:highlight>
                  <a:srgbClr val="FFC52C"/>
                </a:highlight>
              </a:rPr>
              <a:t>.</a:t>
            </a:r>
            <a:endParaRPr lang="en-US" altLang="en-US" sz="2000" spc="0" dirty="0">
              <a:solidFill>
                <a:schemeClr val="bg1"/>
              </a:solidFill>
              <a:highlight>
                <a:srgbClr val="FFC52C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8A2B2C-9BBC-0946-96C7-0D4A1C40BF88}"/>
              </a:ext>
            </a:extLst>
          </p:cNvPr>
          <p:cNvSpPr txBox="1"/>
          <p:nvPr/>
        </p:nvSpPr>
        <p:spPr>
          <a:xfrm>
            <a:off x="18059400" y="12847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E20E6-606F-1444-8BB9-5900DB1D7DE7}"/>
              </a:ext>
            </a:extLst>
          </p:cNvPr>
          <p:cNvSpPr txBox="1"/>
          <p:nvPr/>
        </p:nvSpPr>
        <p:spPr>
          <a:xfrm>
            <a:off x="16744950" y="53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13777-9938-4E4D-8ECE-93C802E4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375" y="6056285"/>
            <a:ext cx="518127" cy="518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87793-0F71-CC43-A114-133A738310D5}"/>
              </a:ext>
            </a:extLst>
          </p:cNvPr>
          <p:cNvSpPr txBox="1"/>
          <p:nvPr/>
        </p:nvSpPr>
        <p:spPr>
          <a:xfrm>
            <a:off x="669279" y="458862"/>
            <a:ext cx="6108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pc="300" dirty="0">
                <a:latin typeface="Trump Gothic Pro" panose="02000508020000020004" pitchFamily="2" charset="0"/>
              </a:rPr>
              <a:t>VISIT TRI-CITIES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93E11-E69F-2643-A7E8-2B89C0582732}"/>
              </a:ext>
            </a:extLst>
          </p:cNvPr>
          <p:cNvSpPr/>
          <p:nvPr/>
        </p:nvSpPr>
        <p:spPr>
          <a:xfrm>
            <a:off x="516877" y="1789448"/>
            <a:ext cx="9623957" cy="3362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Themes: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Discovery</a:t>
            </a:r>
          </a:p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Executions: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Use of sound effects!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Typography treatments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Shot variety/cinematic approach</a:t>
            </a:r>
          </a:p>
        </p:txBody>
      </p:sp>
    </p:spTree>
    <p:extLst>
      <p:ext uri="{BB962C8B-B14F-4D97-AF65-F5344CB8AC3E}">
        <p14:creationId xmlns:p14="http://schemas.microsoft.com/office/powerpoint/2010/main" val="3964260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Terra Blanca - Website Video">
            <a:hlinkClick r:id="" action="ppaction://media"/>
            <a:extLst>
              <a:ext uri="{FF2B5EF4-FFF2-40B4-BE49-F238E27FC236}">
                <a16:creationId xmlns:a16="http://schemas.microsoft.com/office/drawing/2014/main" id="{2EE569D4-EEE2-B645-862F-69F860EA9F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6E6CA4-A1BC-A14C-83F3-E80BAD92E9BE}"/>
              </a:ext>
            </a:extLst>
          </p:cNvPr>
          <p:cNvSpPr/>
          <p:nvPr/>
        </p:nvSpPr>
        <p:spPr>
          <a:xfrm>
            <a:off x="516877" y="1179836"/>
            <a:ext cx="6108892" cy="225218"/>
          </a:xfrm>
          <a:prstGeom prst="rect">
            <a:avLst/>
          </a:prstGeom>
          <a:solidFill>
            <a:srgbClr val="FFC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9ECD5B-A16A-CA43-A0F9-CCB6DD9D9B6D}"/>
              </a:ext>
            </a:extLst>
          </p:cNvPr>
          <p:cNvSpPr txBox="1">
            <a:spLocks/>
          </p:cNvSpPr>
          <p:nvPr/>
        </p:nvSpPr>
        <p:spPr bwMode="auto">
          <a:xfrm>
            <a:off x="14115468" y="1842487"/>
            <a:ext cx="56284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eaLnBrk="1" hangingPunct="1">
              <a:defRPr sz="7200" b="1" spc="-300">
                <a:latin typeface="Arial Black" panose="020B0604020202020204" pitchFamily="34" charset="0"/>
                <a:ea typeface="Geneva" panose="020B050303040404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2pPr>
            <a:lvl3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3pPr>
            <a:lvl4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4pPr>
            <a:lvl5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9pPr>
          </a:lstStyle>
          <a:p>
            <a:pPr>
              <a:lnSpc>
                <a:spcPts val="5540"/>
              </a:lnSpc>
            </a:pPr>
            <a:r>
              <a:rPr lang="en-US" sz="2000" spc="0" dirty="0">
                <a:highlight>
                  <a:srgbClr val="FFC52C"/>
                </a:highlight>
              </a:rPr>
              <a:t>WE ARE A CREATIVE AGENCY</a:t>
            </a:r>
            <a:r>
              <a:rPr lang="en-US" sz="2000" spc="0" dirty="0">
                <a:solidFill>
                  <a:schemeClr val="bg1"/>
                </a:solidFill>
                <a:highlight>
                  <a:srgbClr val="FFC52C"/>
                </a:highlight>
              </a:rPr>
              <a:t>.</a:t>
            </a:r>
            <a:endParaRPr lang="en-US" altLang="en-US" sz="2000" spc="0" dirty="0">
              <a:solidFill>
                <a:schemeClr val="bg1"/>
              </a:solidFill>
              <a:highlight>
                <a:srgbClr val="FFC52C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8A2B2C-9BBC-0946-96C7-0D4A1C40BF88}"/>
              </a:ext>
            </a:extLst>
          </p:cNvPr>
          <p:cNvSpPr txBox="1"/>
          <p:nvPr/>
        </p:nvSpPr>
        <p:spPr>
          <a:xfrm>
            <a:off x="18059400" y="12847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E20E6-606F-1444-8BB9-5900DB1D7DE7}"/>
              </a:ext>
            </a:extLst>
          </p:cNvPr>
          <p:cNvSpPr txBox="1"/>
          <p:nvPr/>
        </p:nvSpPr>
        <p:spPr>
          <a:xfrm>
            <a:off x="16744950" y="53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13777-9938-4E4D-8ECE-93C802E4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375" y="6056285"/>
            <a:ext cx="518127" cy="518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87793-0F71-CC43-A114-133A738310D5}"/>
              </a:ext>
            </a:extLst>
          </p:cNvPr>
          <p:cNvSpPr txBox="1"/>
          <p:nvPr/>
        </p:nvSpPr>
        <p:spPr>
          <a:xfrm>
            <a:off x="669279" y="458862"/>
            <a:ext cx="6108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pc="300" dirty="0">
                <a:latin typeface="Trump Gothic Pro" panose="02000508020000020004" pitchFamily="2" charset="0"/>
              </a:rPr>
              <a:t>TERRA BLANCA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93E11-E69F-2643-A7E8-2B89C0582732}"/>
              </a:ext>
            </a:extLst>
          </p:cNvPr>
          <p:cNvSpPr/>
          <p:nvPr/>
        </p:nvSpPr>
        <p:spPr>
          <a:xfrm>
            <a:off x="516877" y="1789448"/>
            <a:ext cx="9623957" cy="3362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Themes: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History/process</a:t>
            </a:r>
          </a:p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Executions: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Narration, power of words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Shot variety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Outdoor lighting (morning, evening, etc.)</a:t>
            </a:r>
          </a:p>
        </p:txBody>
      </p:sp>
    </p:spTree>
    <p:extLst>
      <p:ext uri="{BB962C8B-B14F-4D97-AF65-F5344CB8AC3E}">
        <p14:creationId xmlns:p14="http://schemas.microsoft.com/office/powerpoint/2010/main" val="2277298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6E6CA4-A1BC-A14C-83F3-E80BAD92E9BE}"/>
              </a:ext>
            </a:extLst>
          </p:cNvPr>
          <p:cNvSpPr/>
          <p:nvPr/>
        </p:nvSpPr>
        <p:spPr>
          <a:xfrm>
            <a:off x="516877" y="1179836"/>
            <a:ext cx="6453549" cy="244230"/>
          </a:xfrm>
          <a:prstGeom prst="rect">
            <a:avLst/>
          </a:prstGeom>
          <a:solidFill>
            <a:srgbClr val="FFC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8A2B2C-9BBC-0946-96C7-0D4A1C40BF88}"/>
              </a:ext>
            </a:extLst>
          </p:cNvPr>
          <p:cNvSpPr txBox="1"/>
          <p:nvPr/>
        </p:nvSpPr>
        <p:spPr>
          <a:xfrm>
            <a:off x="18059400" y="12847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E20E6-606F-1444-8BB9-5900DB1D7DE7}"/>
              </a:ext>
            </a:extLst>
          </p:cNvPr>
          <p:cNvSpPr txBox="1"/>
          <p:nvPr/>
        </p:nvSpPr>
        <p:spPr>
          <a:xfrm>
            <a:off x="16744950" y="53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13777-9938-4E4D-8ECE-93C802E4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375" y="6056285"/>
            <a:ext cx="518127" cy="518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87793-0F71-CC43-A114-133A738310D5}"/>
              </a:ext>
            </a:extLst>
          </p:cNvPr>
          <p:cNvSpPr txBox="1"/>
          <p:nvPr/>
        </p:nvSpPr>
        <p:spPr>
          <a:xfrm>
            <a:off x="669279" y="458862"/>
            <a:ext cx="7002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pc="300" dirty="0">
                <a:latin typeface="Trump Gothic Pro" panose="02000508020000020004" pitchFamily="2" charset="0"/>
              </a:rPr>
              <a:t>4. SHARE YOUR STORY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93E11-E69F-2643-A7E8-2B89C0582732}"/>
              </a:ext>
            </a:extLst>
          </p:cNvPr>
          <p:cNvSpPr/>
          <p:nvPr/>
        </p:nvSpPr>
        <p:spPr>
          <a:xfrm>
            <a:off x="516877" y="1789448"/>
            <a:ext cx="9623957" cy="2254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Where to find your audience?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TV and/or Radio?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Digital video advertising?</a:t>
            </a:r>
          </a:p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endParaRPr lang="en-US" sz="2400" b="1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CCB264-096B-4A4B-9119-B04C0F49C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828" y="0"/>
            <a:ext cx="5069172" cy="3386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ADC0C0-7757-184E-98B0-BA1ECE4F0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133" y="3486150"/>
            <a:ext cx="45720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C9D3E9-4496-2744-B03C-ABA65317D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8300" y="5220392"/>
            <a:ext cx="1727700" cy="12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21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dge over water at night&#10;&#10;Description automatically generated with low confidence">
            <a:extLst>
              <a:ext uri="{FF2B5EF4-FFF2-40B4-BE49-F238E27FC236}">
                <a16:creationId xmlns:a16="http://schemas.microsoft.com/office/drawing/2014/main" id="{EB7F980A-1636-804A-9F3F-676AD5BE0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32" b="6532"/>
          <a:stretch/>
        </p:blipFill>
        <p:spPr>
          <a:xfrm>
            <a:off x="-54244" y="-108488"/>
            <a:ext cx="12300488" cy="70749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5A3F9E-B86E-D246-8B90-2FA657C7D97A}"/>
              </a:ext>
            </a:extLst>
          </p:cNvPr>
          <p:cNvGrpSpPr/>
          <p:nvPr/>
        </p:nvGrpSpPr>
        <p:grpSpPr>
          <a:xfrm>
            <a:off x="785394" y="2815777"/>
            <a:ext cx="6258173" cy="3449695"/>
            <a:chOff x="3392780" y="4956601"/>
            <a:chExt cx="5281321" cy="34496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B101E3-95E0-FF4B-A5F0-BF3FA4EC9B72}"/>
                </a:ext>
              </a:extLst>
            </p:cNvPr>
            <p:cNvSpPr/>
            <p:nvPr/>
          </p:nvSpPr>
          <p:spPr>
            <a:xfrm>
              <a:off x="3392780" y="4956601"/>
              <a:ext cx="3887599" cy="3108698"/>
            </a:xfrm>
            <a:prstGeom prst="rect">
              <a:avLst/>
            </a:prstGeom>
            <a:solidFill>
              <a:srgbClr val="FEB92F">
                <a:alpha val="9496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59EC692-1508-2E47-8E44-22094320CD92}"/>
                </a:ext>
              </a:extLst>
            </p:cNvPr>
            <p:cNvSpPr/>
            <p:nvPr/>
          </p:nvSpPr>
          <p:spPr>
            <a:xfrm>
              <a:off x="3655786" y="5043516"/>
              <a:ext cx="5018315" cy="3362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lnSpc>
                  <a:spcPct val="150000"/>
                </a:lnSpc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2400" b="1" dirty="0">
                  <a:latin typeface="Helvetica" pitchFamily="2" charset="0"/>
                </a:rPr>
                <a:t>Why tell a story?</a:t>
              </a:r>
            </a:p>
            <a:p>
              <a:pPr marL="342900" lvl="0" indent="-342900">
                <a:lnSpc>
                  <a:spcPct val="150000"/>
                </a:lnSpc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2400" b="1" dirty="0">
                  <a:latin typeface="Helvetica" pitchFamily="2" charset="0"/>
                </a:rPr>
                <a:t>Start with a theme</a:t>
              </a:r>
            </a:p>
            <a:p>
              <a:pPr marL="342900" lvl="0" indent="-342900">
                <a:lnSpc>
                  <a:spcPct val="150000"/>
                </a:lnSpc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2400" b="1" dirty="0">
                  <a:latin typeface="Helvetica" pitchFamily="2" charset="0"/>
                </a:rPr>
                <a:t>Consider executions</a:t>
              </a:r>
            </a:p>
            <a:p>
              <a:pPr marL="342900" lvl="0" indent="-342900">
                <a:lnSpc>
                  <a:spcPct val="150000"/>
                </a:lnSpc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2400" b="1" dirty="0">
                  <a:latin typeface="Helvetica" pitchFamily="2" charset="0"/>
                </a:rPr>
                <a:t>Make it happen!</a:t>
              </a:r>
            </a:p>
            <a:p>
              <a:pPr marL="342900" lvl="0" indent="-342900">
                <a:lnSpc>
                  <a:spcPct val="150000"/>
                </a:lnSpc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r>
                <a:rPr lang="en-US" sz="2400" b="1" dirty="0">
                  <a:latin typeface="Helvetica" pitchFamily="2" charset="0"/>
                </a:rPr>
                <a:t>Share your story</a:t>
              </a:r>
            </a:p>
            <a:p>
              <a:pPr marL="342900" lvl="0" indent="-342900">
                <a:lnSpc>
                  <a:spcPct val="150000"/>
                </a:lnSpc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</a:pPr>
              <a:endParaRPr lang="en-US" sz="2400" b="1" dirty="0">
                <a:latin typeface="Helvetica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4856523-029B-7E49-800D-A5E6CC0C4434}"/>
              </a:ext>
            </a:extLst>
          </p:cNvPr>
          <p:cNvSpPr txBox="1"/>
          <p:nvPr/>
        </p:nvSpPr>
        <p:spPr>
          <a:xfrm>
            <a:off x="453104" y="466120"/>
            <a:ext cx="109385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i="1" spc="300" dirty="0">
                <a:solidFill>
                  <a:schemeClr val="bg1"/>
                </a:solidFill>
                <a:latin typeface="Trump Gothic Pro" panose="02000508020000020004" pitchFamily="2" charset="0"/>
              </a:rPr>
              <a:t>CONCLUSION:</a:t>
            </a:r>
          </a:p>
        </p:txBody>
      </p:sp>
    </p:spTree>
    <p:extLst>
      <p:ext uri="{BB962C8B-B14F-4D97-AF65-F5344CB8AC3E}">
        <p14:creationId xmlns:p14="http://schemas.microsoft.com/office/powerpoint/2010/main" val="189549479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58A2B2C-9BBC-0946-96C7-0D4A1C40BF88}"/>
              </a:ext>
            </a:extLst>
          </p:cNvPr>
          <p:cNvSpPr txBox="1"/>
          <p:nvPr/>
        </p:nvSpPr>
        <p:spPr>
          <a:xfrm>
            <a:off x="18059400" y="12847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E20E6-606F-1444-8BB9-5900DB1D7DE7}"/>
              </a:ext>
            </a:extLst>
          </p:cNvPr>
          <p:cNvSpPr txBox="1"/>
          <p:nvPr/>
        </p:nvSpPr>
        <p:spPr>
          <a:xfrm>
            <a:off x="16744950" y="53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1F9675-8574-794D-877E-BA5E0872BAF5}"/>
              </a:ext>
            </a:extLst>
          </p:cNvPr>
          <p:cNvGrpSpPr/>
          <p:nvPr/>
        </p:nvGrpSpPr>
        <p:grpSpPr>
          <a:xfrm>
            <a:off x="1606132" y="2433064"/>
            <a:ext cx="5470236" cy="1446550"/>
            <a:chOff x="1472654" y="2433064"/>
            <a:chExt cx="5470236" cy="14465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F6E6CA4-A1BC-A14C-83F3-E80BAD92E9BE}"/>
                </a:ext>
              </a:extLst>
            </p:cNvPr>
            <p:cNvSpPr/>
            <p:nvPr/>
          </p:nvSpPr>
          <p:spPr>
            <a:xfrm>
              <a:off x="1472654" y="3378951"/>
              <a:ext cx="4225781" cy="347223"/>
            </a:xfrm>
            <a:prstGeom prst="rect">
              <a:avLst/>
            </a:prstGeom>
            <a:solidFill>
              <a:srgbClr val="FFC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887793-0F71-CC43-A114-133A738310D5}"/>
                </a:ext>
              </a:extLst>
            </p:cNvPr>
            <p:cNvSpPr txBox="1"/>
            <p:nvPr/>
          </p:nvSpPr>
          <p:spPr>
            <a:xfrm>
              <a:off x="1575759" y="2433064"/>
              <a:ext cx="536713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i="1" spc="300" dirty="0">
                  <a:latin typeface="Trump Gothic Pro" panose="02000508020000020004" pitchFamily="2" charset="0"/>
                </a:rPr>
                <a:t>THANK YOU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B427DF-3619-9A4A-85C8-793AC0BB985F}"/>
              </a:ext>
            </a:extLst>
          </p:cNvPr>
          <p:cNvGrpSpPr/>
          <p:nvPr/>
        </p:nvGrpSpPr>
        <p:grpSpPr>
          <a:xfrm>
            <a:off x="3750204" y="6060339"/>
            <a:ext cx="4670659" cy="364130"/>
            <a:chOff x="3750204" y="4006252"/>
            <a:chExt cx="4670659" cy="3641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47A0019-AF8F-634E-B8B7-8CB5BEDFD14A}"/>
                </a:ext>
              </a:extLst>
            </p:cNvPr>
            <p:cNvGrpSpPr/>
            <p:nvPr/>
          </p:nvGrpSpPr>
          <p:grpSpPr>
            <a:xfrm>
              <a:off x="3750204" y="4031828"/>
              <a:ext cx="3309213" cy="338554"/>
              <a:chOff x="4456388" y="4377433"/>
              <a:chExt cx="3309213" cy="33855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B219D6F-7D93-F646-A9AC-924E2B6B714F}"/>
                  </a:ext>
                </a:extLst>
              </p:cNvPr>
              <p:cNvSpPr/>
              <p:nvPr/>
            </p:nvSpPr>
            <p:spPr>
              <a:xfrm>
                <a:off x="5128967" y="4377433"/>
                <a:ext cx="2636634" cy="312978"/>
              </a:xfrm>
              <a:prstGeom prst="rect">
                <a:avLst/>
              </a:prstGeom>
              <a:solidFill>
                <a:srgbClr val="00A0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405B1D7-3127-BF41-9F51-C8D021594FD7}"/>
                  </a:ext>
                </a:extLst>
              </p:cNvPr>
              <p:cNvSpPr/>
              <p:nvPr/>
            </p:nvSpPr>
            <p:spPr>
              <a:xfrm>
                <a:off x="4456388" y="4377433"/>
                <a:ext cx="32792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 algn="ctr"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en-US" sz="1600" spc="300" dirty="0"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AND </a:t>
                </a:r>
                <a:r>
                  <a:rPr lang="en-US" sz="1600" spc="300" dirty="0">
                    <a:solidFill>
                      <a:schemeClr val="bg1"/>
                    </a:solidFill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ROLLANDCAP.COM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ABACE7-1547-B747-A17C-32A26213C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6860" y="4006252"/>
              <a:ext cx="1224003" cy="33855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5F0232-F434-604B-AEB4-E719EECB453F}"/>
              </a:ext>
            </a:extLst>
          </p:cNvPr>
          <p:cNvGrpSpPr/>
          <p:nvPr/>
        </p:nvGrpSpPr>
        <p:grpSpPr>
          <a:xfrm>
            <a:off x="6735122" y="2190934"/>
            <a:ext cx="4039011" cy="2264784"/>
            <a:chOff x="6735122" y="2190934"/>
            <a:chExt cx="4039011" cy="2264784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CAC66DB-64C3-5D4A-AF96-26AE3FF6C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5122" y="2190934"/>
              <a:ext cx="3949265" cy="110433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8AE783-333D-444D-8637-413797C96A54}"/>
                </a:ext>
              </a:extLst>
            </p:cNvPr>
            <p:cNvSpPr/>
            <p:nvPr/>
          </p:nvSpPr>
          <p:spPr>
            <a:xfrm>
              <a:off x="8202684" y="2955515"/>
              <a:ext cx="101413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spc="300" dirty="0">
                  <a:solidFill>
                    <a:schemeClr val="bg1">
                      <a:lumMod val="8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+</a:t>
              </a:r>
            </a:p>
          </p:txBody>
        </p:sp>
        <p:pic>
          <p:nvPicPr>
            <p:cNvPr id="6" name="Picture 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FC24E56-777A-6846-8705-FA157743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4868" y="3697830"/>
              <a:ext cx="3949265" cy="75788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26E627-272A-584D-83F3-03B3DBAB9DF5}"/>
              </a:ext>
            </a:extLst>
          </p:cNvPr>
          <p:cNvGrpSpPr/>
          <p:nvPr/>
        </p:nvGrpSpPr>
        <p:grpSpPr>
          <a:xfrm>
            <a:off x="1472654" y="5535683"/>
            <a:ext cx="9211733" cy="364130"/>
            <a:chOff x="1472654" y="4006252"/>
            <a:chExt cx="9211733" cy="3641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1826797-08D5-DF45-A9BD-AFE3B51D4094}"/>
                </a:ext>
              </a:extLst>
            </p:cNvPr>
            <p:cNvGrpSpPr/>
            <p:nvPr/>
          </p:nvGrpSpPr>
          <p:grpSpPr>
            <a:xfrm>
              <a:off x="1472654" y="4031828"/>
              <a:ext cx="7834325" cy="338554"/>
              <a:chOff x="2178838" y="4377433"/>
              <a:chExt cx="7834325" cy="338554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7878B9A-6B1F-B94A-86F2-1C3F73416F90}"/>
                  </a:ext>
                </a:extLst>
              </p:cNvPr>
              <p:cNvSpPr/>
              <p:nvPr/>
            </p:nvSpPr>
            <p:spPr>
              <a:xfrm>
                <a:off x="5902129" y="4377433"/>
                <a:ext cx="4001831" cy="312978"/>
              </a:xfrm>
              <a:prstGeom prst="rect">
                <a:avLst/>
              </a:prstGeom>
              <a:solidFill>
                <a:srgbClr val="FFC5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9A90ED9-D8FD-5043-A35C-48630721789E}"/>
                  </a:ext>
                </a:extLst>
              </p:cNvPr>
              <p:cNvSpPr/>
              <p:nvPr/>
            </p:nvSpPr>
            <p:spPr>
              <a:xfrm>
                <a:off x="2178838" y="4377433"/>
                <a:ext cx="78343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 algn="ctr"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en-US" sz="1600" spc="300" dirty="0">
                    <a:latin typeface="Helvetica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CHECK OUT OUR WORK AT  FOCALPOINTMARKETING.COM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98E47B3-5AE9-D449-8404-A25FAD529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0384" y="4006252"/>
              <a:ext cx="1224003" cy="338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868611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6E6CA4-A1BC-A14C-83F3-E80BAD92E9BE}"/>
              </a:ext>
            </a:extLst>
          </p:cNvPr>
          <p:cNvSpPr/>
          <p:nvPr/>
        </p:nvSpPr>
        <p:spPr>
          <a:xfrm>
            <a:off x="516878" y="1179836"/>
            <a:ext cx="6332654" cy="220134"/>
          </a:xfrm>
          <a:prstGeom prst="rect">
            <a:avLst/>
          </a:prstGeom>
          <a:solidFill>
            <a:srgbClr val="FFC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9ECD5B-A16A-CA43-A0F9-CCB6DD9D9B6D}"/>
              </a:ext>
            </a:extLst>
          </p:cNvPr>
          <p:cNvSpPr txBox="1">
            <a:spLocks/>
          </p:cNvSpPr>
          <p:nvPr/>
        </p:nvSpPr>
        <p:spPr bwMode="auto">
          <a:xfrm>
            <a:off x="14115468" y="1842487"/>
            <a:ext cx="56284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eaLnBrk="1" hangingPunct="1">
              <a:defRPr sz="7200" b="1" spc="-300">
                <a:latin typeface="Arial Black" panose="020B0604020202020204" pitchFamily="34" charset="0"/>
                <a:ea typeface="Geneva" panose="020B050303040404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2pPr>
            <a:lvl3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3pPr>
            <a:lvl4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4pPr>
            <a:lvl5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9pPr>
          </a:lstStyle>
          <a:p>
            <a:pPr>
              <a:lnSpc>
                <a:spcPts val="5540"/>
              </a:lnSpc>
            </a:pPr>
            <a:r>
              <a:rPr lang="en-US" sz="2000" spc="0" dirty="0">
                <a:highlight>
                  <a:srgbClr val="FFC52C"/>
                </a:highlight>
              </a:rPr>
              <a:t>WE ARE A CREATIVE AGENCY</a:t>
            </a:r>
            <a:r>
              <a:rPr lang="en-US" sz="2000" spc="0" dirty="0">
                <a:solidFill>
                  <a:schemeClr val="bg1"/>
                </a:solidFill>
                <a:highlight>
                  <a:srgbClr val="FFC52C"/>
                </a:highlight>
              </a:rPr>
              <a:t>.</a:t>
            </a:r>
            <a:endParaRPr lang="en-US" altLang="en-US" sz="2000" spc="0" dirty="0">
              <a:solidFill>
                <a:schemeClr val="bg1"/>
              </a:solidFill>
              <a:highlight>
                <a:srgbClr val="FFC52C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8A2B2C-9BBC-0946-96C7-0D4A1C40BF88}"/>
              </a:ext>
            </a:extLst>
          </p:cNvPr>
          <p:cNvSpPr txBox="1"/>
          <p:nvPr/>
        </p:nvSpPr>
        <p:spPr>
          <a:xfrm>
            <a:off x="18059400" y="12847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E20E6-606F-1444-8BB9-5900DB1D7DE7}"/>
              </a:ext>
            </a:extLst>
          </p:cNvPr>
          <p:cNvSpPr txBox="1"/>
          <p:nvPr/>
        </p:nvSpPr>
        <p:spPr>
          <a:xfrm>
            <a:off x="16744950" y="53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13777-9938-4E4D-8ECE-93C802E4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375" y="6056285"/>
            <a:ext cx="518127" cy="518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87793-0F71-CC43-A114-133A738310D5}"/>
              </a:ext>
            </a:extLst>
          </p:cNvPr>
          <p:cNvSpPr txBox="1"/>
          <p:nvPr/>
        </p:nvSpPr>
        <p:spPr>
          <a:xfrm>
            <a:off x="669279" y="458862"/>
            <a:ext cx="69168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pc="300" dirty="0">
                <a:latin typeface="Trump Gothic Pro" panose="02000508020000020004" pitchFamily="2" charset="0"/>
              </a:rPr>
              <a:t>WHAT IS STORY TELLING?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AF02C-6D09-AF42-A4B2-F042C9546409}"/>
              </a:ext>
            </a:extLst>
          </p:cNvPr>
          <p:cNvSpPr/>
          <p:nvPr/>
        </p:nvSpPr>
        <p:spPr>
          <a:xfrm>
            <a:off x="516878" y="1789448"/>
            <a:ext cx="6165204" cy="1699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Using a narrative to tell a message</a:t>
            </a:r>
          </a:p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Stories leave an impact</a:t>
            </a:r>
          </a:p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Why tell a story?</a:t>
            </a:r>
            <a:endParaRPr lang="en-US" sz="2400" dirty="0"/>
          </a:p>
        </p:txBody>
      </p:sp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80B9996-914B-0446-9772-4BE6A25C1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762" y="3875227"/>
            <a:ext cx="4547996" cy="3035787"/>
          </a:xfrm>
          <a:prstGeom prst="rect">
            <a:avLst/>
          </a:prstGeom>
        </p:spPr>
      </p:pic>
      <p:pic>
        <p:nvPicPr>
          <p:cNvPr id="8" name="Picture 7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07B20E3A-DAA3-C844-9294-EE4D6E558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0100" y="2700693"/>
            <a:ext cx="6324512" cy="418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12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6E6CA4-A1BC-A14C-83F3-E80BAD92E9BE}"/>
              </a:ext>
            </a:extLst>
          </p:cNvPr>
          <p:cNvSpPr/>
          <p:nvPr/>
        </p:nvSpPr>
        <p:spPr>
          <a:xfrm>
            <a:off x="516877" y="1179836"/>
            <a:ext cx="6486089" cy="225218"/>
          </a:xfrm>
          <a:prstGeom prst="rect">
            <a:avLst/>
          </a:prstGeom>
          <a:solidFill>
            <a:srgbClr val="FFC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8A2B2C-9BBC-0946-96C7-0D4A1C40BF88}"/>
              </a:ext>
            </a:extLst>
          </p:cNvPr>
          <p:cNvSpPr txBox="1"/>
          <p:nvPr/>
        </p:nvSpPr>
        <p:spPr>
          <a:xfrm>
            <a:off x="18059400" y="12847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E20E6-606F-1444-8BB9-5900DB1D7DE7}"/>
              </a:ext>
            </a:extLst>
          </p:cNvPr>
          <p:cNvSpPr txBox="1"/>
          <p:nvPr/>
        </p:nvSpPr>
        <p:spPr>
          <a:xfrm>
            <a:off x="16744950" y="53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13777-9938-4E4D-8ECE-93C802E4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375" y="6056285"/>
            <a:ext cx="518127" cy="518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87793-0F71-CC43-A114-133A738310D5}"/>
              </a:ext>
            </a:extLst>
          </p:cNvPr>
          <p:cNvSpPr txBox="1"/>
          <p:nvPr/>
        </p:nvSpPr>
        <p:spPr>
          <a:xfrm>
            <a:off x="669278" y="458862"/>
            <a:ext cx="9032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pc="300" dirty="0">
                <a:latin typeface="Trump Gothic Pro" panose="02000508020000020004" pitchFamily="2" charset="0"/>
              </a:rPr>
              <a:t>1. ESTABLISH A THEME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93E11-E69F-2643-A7E8-2B89C0582732}"/>
              </a:ext>
            </a:extLst>
          </p:cNvPr>
          <p:cNvSpPr/>
          <p:nvPr/>
        </p:nvSpPr>
        <p:spPr>
          <a:xfrm>
            <a:off x="516877" y="1789448"/>
            <a:ext cx="10830498" cy="3916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Sample themes: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Overcome conflict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Testimonial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History or ‘how it started”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Aspirations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Discovery and beyond!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endParaRPr lang="en-US" sz="2400" b="1" dirty="0">
              <a:latin typeface="Helvetica" pitchFamily="2" charset="0"/>
            </a:endParaRPr>
          </a:p>
        </p:txBody>
      </p:sp>
      <p:pic>
        <p:nvPicPr>
          <p:cNvPr id="8" name="Picture 7" descr="A group of men playing basketball&#10;&#10;Description automatically generated with low confidence">
            <a:extLst>
              <a:ext uri="{FF2B5EF4-FFF2-40B4-BE49-F238E27FC236}">
                <a16:creationId xmlns:a16="http://schemas.microsoft.com/office/drawing/2014/main" id="{43F8025C-4537-3844-8CFD-951D394E3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700" y="3140075"/>
            <a:ext cx="5969000" cy="37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2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You Can't Stop Us | Nike">
            <a:hlinkClick r:id="" action="ppaction://media"/>
            <a:extLst>
              <a:ext uri="{FF2B5EF4-FFF2-40B4-BE49-F238E27FC236}">
                <a16:creationId xmlns:a16="http://schemas.microsoft.com/office/drawing/2014/main" id="{AEF2DD4E-941C-C441-8336-12E82D1B11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8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6E6CA4-A1BC-A14C-83F3-E80BAD92E9BE}"/>
              </a:ext>
            </a:extLst>
          </p:cNvPr>
          <p:cNvSpPr/>
          <p:nvPr/>
        </p:nvSpPr>
        <p:spPr>
          <a:xfrm>
            <a:off x="516877" y="1179836"/>
            <a:ext cx="5063865" cy="220134"/>
          </a:xfrm>
          <a:prstGeom prst="rect">
            <a:avLst/>
          </a:prstGeom>
          <a:solidFill>
            <a:srgbClr val="FFC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9ECD5B-A16A-CA43-A0F9-CCB6DD9D9B6D}"/>
              </a:ext>
            </a:extLst>
          </p:cNvPr>
          <p:cNvSpPr txBox="1">
            <a:spLocks/>
          </p:cNvSpPr>
          <p:nvPr/>
        </p:nvSpPr>
        <p:spPr bwMode="auto">
          <a:xfrm>
            <a:off x="14115468" y="1842487"/>
            <a:ext cx="56284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eaLnBrk="1" hangingPunct="1">
              <a:defRPr sz="7200" b="1" spc="-300">
                <a:latin typeface="Arial Black" panose="020B0604020202020204" pitchFamily="34" charset="0"/>
                <a:ea typeface="Geneva" panose="020B050303040404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2pPr>
            <a:lvl3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3pPr>
            <a:lvl4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4pPr>
            <a:lvl5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9pPr>
          </a:lstStyle>
          <a:p>
            <a:pPr>
              <a:lnSpc>
                <a:spcPts val="5540"/>
              </a:lnSpc>
            </a:pPr>
            <a:r>
              <a:rPr lang="en-US" sz="2000" spc="0" dirty="0">
                <a:highlight>
                  <a:srgbClr val="FFC52C"/>
                </a:highlight>
              </a:rPr>
              <a:t>WE ARE A CREATIVE AGENCY</a:t>
            </a:r>
            <a:r>
              <a:rPr lang="en-US" sz="2000" spc="0" dirty="0">
                <a:solidFill>
                  <a:schemeClr val="bg1"/>
                </a:solidFill>
                <a:highlight>
                  <a:srgbClr val="FFC52C"/>
                </a:highlight>
              </a:rPr>
              <a:t>.</a:t>
            </a:r>
            <a:endParaRPr lang="en-US" altLang="en-US" sz="2000" spc="0" dirty="0">
              <a:solidFill>
                <a:schemeClr val="bg1"/>
              </a:solidFill>
              <a:highlight>
                <a:srgbClr val="FFC52C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8A2B2C-9BBC-0946-96C7-0D4A1C40BF88}"/>
              </a:ext>
            </a:extLst>
          </p:cNvPr>
          <p:cNvSpPr txBox="1"/>
          <p:nvPr/>
        </p:nvSpPr>
        <p:spPr>
          <a:xfrm>
            <a:off x="18059400" y="12847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E20E6-606F-1444-8BB9-5900DB1D7DE7}"/>
              </a:ext>
            </a:extLst>
          </p:cNvPr>
          <p:cNvSpPr txBox="1"/>
          <p:nvPr/>
        </p:nvSpPr>
        <p:spPr>
          <a:xfrm>
            <a:off x="16744950" y="53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13777-9938-4E4D-8ECE-93C802E4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375" y="6056285"/>
            <a:ext cx="518127" cy="518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87793-0F71-CC43-A114-133A738310D5}"/>
              </a:ext>
            </a:extLst>
          </p:cNvPr>
          <p:cNvSpPr txBox="1"/>
          <p:nvPr/>
        </p:nvSpPr>
        <p:spPr>
          <a:xfrm>
            <a:off x="669278" y="458862"/>
            <a:ext cx="9032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pc="300" dirty="0">
                <a:latin typeface="Trump Gothic Pro" panose="02000508020000020004" pitchFamily="2" charset="0"/>
              </a:rPr>
              <a:t>NIKE: YOU CAN’T STOP 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93E11-E69F-2643-A7E8-2B89C0582732}"/>
              </a:ext>
            </a:extLst>
          </p:cNvPr>
          <p:cNvSpPr/>
          <p:nvPr/>
        </p:nvSpPr>
        <p:spPr>
          <a:xfrm>
            <a:off x="516877" y="1789448"/>
            <a:ext cx="10830498" cy="2254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Themes: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Loss and redemption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Teamwork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Dedication</a:t>
            </a:r>
          </a:p>
        </p:txBody>
      </p:sp>
      <p:pic>
        <p:nvPicPr>
          <p:cNvPr id="8" name="Picture 7" descr="A group of men playing basketball&#10;&#10;Description automatically generated with low confidence">
            <a:extLst>
              <a:ext uri="{FF2B5EF4-FFF2-40B4-BE49-F238E27FC236}">
                <a16:creationId xmlns:a16="http://schemas.microsoft.com/office/drawing/2014/main" id="{43F8025C-4537-3844-8CFD-951D394E3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700" y="3140075"/>
            <a:ext cx="5969000" cy="37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39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1F0F9C6A-CF12-7F46-A2E0-CAB7B1580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637" y="1340212"/>
            <a:ext cx="4424663" cy="23155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6E6CA4-A1BC-A14C-83F3-E80BAD92E9BE}"/>
              </a:ext>
            </a:extLst>
          </p:cNvPr>
          <p:cNvSpPr/>
          <p:nvPr/>
        </p:nvSpPr>
        <p:spPr>
          <a:xfrm>
            <a:off x="516877" y="1179836"/>
            <a:ext cx="5063865" cy="220134"/>
          </a:xfrm>
          <a:prstGeom prst="rect">
            <a:avLst/>
          </a:prstGeom>
          <a:solidFill>
            <a:srgbClr val="FFC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8A2B2C-9BBC-0946-96C7-0D4A1C40BF88}"/>
              </a:ext>
            </a:extLst>
          </p:cNvPr>
          <p:cNvSpPr txBox="1"/>
          <p:nvPr/>
        </p:nvSpPr>
        <p:spPr>
          <a:xfrm>
            <a:off x="18059400" y="12847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E20E6-606F-1444-8BB9-5900DB1D7DE7}"/>
              </a:ext>
            </a:extLst>
          </p:cNvPr>
          <p:cNvSpPr txBox="1"/>
          <p:nvPr/>
        </p:nvSpPr>
        <p:spPr>
          <a:xfrm>
            <a:off x="16744950" y="53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13777-9938-4E4D-8ECE-93C802E41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375" y="6056285"/>
            <a:ext cx="518127" cy="518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87793-0F71-CC43-A114-133A738310D5}"/>
              </a:ext>
            </a:extLst>
          </p:cNvPr>
          <p:cNvSpPr txBox="1"/>
          <p:nvPr/>
        </p:nvSpPr>
        <p:spPr>
          <a:xfrm>
            <a:off x="669279" y="458862"/>
            <a:ext cx="6108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pc="300" dirty="0">
                <a:latin typeface="Trump Gothic Pro" panose="02000508020000020004" pitchFamily="2" charset="0"/>
              </a:rPr>
              <a:t>2. BUILD YOUR STORY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93E11-E69F-2643-A7E8-2B89C0582732}"/>
              </a:ext>
            </a:extLst>
          </p:cNvPr>
          <p:cNvSpPr/>
          <p:nvPr/>
        </p:nvSpPr>
        <p:spPr>
          <a:xfrm>
            <a:off x="516877" y="1789448"/>
            <a:ext cx="9623957" cy="2808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Blip>
                <a:blip r:embed="rId5"/>
              </a:buBlip>
            </a:pPr>
            <a:r>
              <a:rPr lang="en-US" sz="2400" b="1" dirty="0">
                <a:latin typeface="Helvetica" pitchFamily="2" charset="0"/>
              </a:rPr>
              <a:t>Determine your medium</a:t>
            </a:r>
          </a:p>
          <a:p>
            <a:pPr marL="342900" lvl="0" indent="-342900">
              <a:lnSpc>
                <a:spcPct val="150000"/>
              </a:lnSpc>
              <a:buBlip>
                <a:blip r:embed="rId5"/>
              </a:buBlip>
            </a:pPr>
            <a:r>
              <a:rPr lang="en-US" sz="2400" b="1" dirty="0">
                <a:latin typeface="Helvetica" pitchFamily="2" charset="0"/>
              </a:rPr>
              <a:t>Consider VR/AR, social, text, etc.</a:t>
            </a:r>
          </a:p>
          <a:p>
            <a:pPr marL="342900" lvl="0" indent="-342900">
              <a:lnSpc>
                <a:spcPct val="150000"/>
              </a:lnSpc>
              <a:buBlip>
                <a:blip r:embed="rId5"/>
              </a:buBlip>
            </a:pPr>
            <a:r>
              <a:rPr lang="en-US" sz="2400" b="1" dirty="0">
                <a:latin typeface="Helvetica" pitchFamily="2" charset="0"/>
              </a:rPr>
              <a:t>Web experiences/sites/apps</a:t>
            </a:r>
          </a:p>
          <a:p>
            <a:pPr marL="342900" lvl="0" indent="-342900">
              <a:lnSpc>
                <a:spcPct val="150000"/>
              </a:lnSpc>
              <a:buBlip>
                <a:blip r:embed="rId5"/>
              </a:buBlip>
            </a:pPr>
            <a:r>
              <a:rPr lang="en-US" sz="2400" b="1" dirty="0">
                <a:latin typeface="Helvetica" pitchFamily="2" charset="0"/>
              </a:rPr>
              <a:t>Write a draft — share it!</a:t>
            </a:r>
          </a:p>
          <a:p>
            <a:pPr marL="342900" lvl="0" indent="-342900">
              <a:lnSpc>
                <a:spcPct val="150000"/>
              </a:lnSpc>
              <a:buBlip>
                <a:blip r:embed="rId5"/>
              </a:buBlip>
            </a:pPr>
            <a:endParaRPr lang="en-US" sz="2400" b="1" dirty="0">
              <a:latin typeface="Helvetica" pitchFamily="2" charset="0"/>
            </a:endParaRPr>
          </a:p>
        </p:txBody>
      </p:sp>
      <p:pic>
        <p:nvPicPr>
          <p:cNvPr id="14" name="Picture 13" descr="A picture containing person, indoor, ceiling&#10;&#10;Description automatically generated">
            <a:extLst>
              <a:ext uri="{FF2B5EF4-FFF2-40B4-BE49-F238E27FC236}">
                <a16:creationId xmlns:a16="http://schemas.microsoft.com/office/drawing/2014/main" id="{A5D8267E-2BFE-5A42-9276-D7689B628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092" y="3616080"/>
            <a:ext cx="6331208" cy="3313332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C6CADC0-89AC-B442-9ED6-839913234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619" y="5308060"/>
            <a:ext cx="5214379" cy="13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41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6E6CA4-A1BC-A14C-83F3-E80BAD92E9BE}"/>
              </a:ext>
            </a:extLst>
          </p:cNvPr>
          <p:cNvSpPr/>
          <p:nvPr/>
        </p:nvSpPr>
        <p:spPr>
          <a:xfrm>
            <a:off x="516877" y="1179836"/>
            <a:ext cx="6108892" cy="225218"/>
          </a:xfrm>
          <a:prstGeom prst="rect">
            <a:avLst/>
          </a:prstGeom>
          <a:solidFill>
            <a:srgbClr val="FFC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9ECD5B-A16A-CA43-A0F9-CCB6DD9D9B6D}"/>
              </a:ext>
            </a:extLst>
          </p:cNvPr>
          <p:cNvSpPr txBox="1">
            <a:spLocks/>
          </p:cNvSpPr>
          <p:nvPr/>
        </p:nvSpPr>
        <p:spPr bwMode="auto">
          <a:xfrm>
            <a:off x="14115468" y="1842487"/>
            <a:ext cx="56284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eaLnBrk="1" hangingPunct="1">
              <a:defRPr sz="7200" b="1" spc="-300">
                <a:latin typeface="Arial Black" panose="020B0604020202020204" pitchFamily="34" charset="0"/>
                <a:ea typeface="Geneva" panose="020B050303040404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2pPr>
            <a:lvl3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3pPr>
            <a:lvl4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4pPr>
            <a:lvl5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9pPr>
          </a:lstStyle>
          <a:p>
            <a:pPr>
              <a:lnSpc>
                <a:spcPts val="5540"/>
              </a:lnSpc>
            </a:pPr>
            <a:r>
              <a:rPr lang="en-US" sz="2000" spc="0" dirty="0">
                <a:highlight>
                  <a:srgbClr val="FFC52C"/>
                </a:highlight>
              </a:rPr>
              <a:t>WE ARE A CREATIVE AGENCY</a:t>
            </a:r>
            <a:r>
              <a:rPr lang="en-US" sz="2000" spc="0" dirty="0">
                <a:solidFill>
                  <a:schemeClr val="bg1"/>
                </a:solidFill>
                <a:highlight>
                  <a:srgbClr val="FFC52C"/>
                </a:highlight>
              </a:rPr>
              <a:t>.</a:t>
            </a:r>
            <a:endParaRPr lang="en-US" altLang="en-US" sz="2000" spc="0" dirty="0">
              <a:solidFill>
                <a:schemeClr val="bg1"/>
              </a:solidFill>
              <a:highlight>
                <a:srgbClr val="FFC52C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8A2B2C-9BBC-0946-96C7-0D4A1C40BF88}"/>
              </a:ext>
            </a:extLst>
          </p:cNvPr>
          <p:cNvSpPr txBox="1"/>
          <p:nvPr/>
        </p:nvSpPr>
        <p:spPr>
          <a:xfrm>
            <a:off x="18059400" y="12847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E20E6-606F-1444-8BB9-5900DB1D7DE7}"/>
              </a:ext>
            </a:extLst>
          </p:cNvPr>
          <p:cNvSpPr txBox="1"/>
          <p:nvPr/>
        </p:nvSpPr>
        <p:spPr>
          <a:xfrm>
            <a:off x="16744950" y="53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13777-9938-4E4D-8ECE-93C802E4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375" y="6056285"/>
            <a:ext cx="518127" cy="518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87793-0F71-CC43-A114-133A738310D5}"/>
              </a:ext>
            </a:extLst>
          </p:cNvPr>
          <p:cNvSpPr txBox="1"/>
          <p:nvPr/>
        </p:nvSpPr>
        <p:spPr>
          <a:xfrm>
            <a:off x="669279" y="458862"/>
            <a:ext cx="6108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pc="300" dirty="0">
                <a:latin typeface="Trump Gothic Pro" panose="02000508020000020004" pitchFamily="2" charset="0"/>
              </a:rPr>
              <a:t>3. MAKE YOUR STORY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93E11-E69F-2643-A7E8-2B89C0582732}"/>
              </a:ext>
            </a:extLst>
          </p:cNvPr>
          <p:cNvSpPr/>
          <p:nvPr/>
        </p:nvSpPr>
        <p:spPr>
          <a:xfrm>
            <a:off x="516877" y="1789448"/>
            <a:ext cx="9623957" cy="3362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Use of music and audio</a:t>
            </a:r>
          </a:p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Cinematic approaches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Lighting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Pacing/editing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Lenses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Duration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06014A-F970-1644-A80F-F06F7DE6B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671" y="1600639"/>
            <a:ext cx="3751021" cy="36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58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Power Athlete Compound">
            <a:hlinkClick r:id="" action="ppaction://media"/>
            <a:extLst>
              <a:ext uri="{FF2B5EF4-FFF2-40B4-BE49-F238E27FC236}">
                <a16:creationId xmlns:a16="http://schemas.microsoft.com/office/drawing/2014/main" id="{5BB0D045-05E7-6443-979B-6C95BC31F3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200722" y="-96179"/>
            <a:ext cx="12660350" cy="712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0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6E6CA4-A1BC-A14C-83F3-E80BAD92E9BE}"/>
              </a:ext>
            </a:extLst>
          </p:cNvPr>
          <p:cNvSpPr/>
          <p:nvPr/>
        </p:nvSpPr>
        <p:spPr>
          <a:xfrm>
            <a:off x="516877" y="1179836"/>
            <a:ext cx="6108892" cy="225218"/>
          </a:xfrm>
          <a:prstGeom prst="rect">
            <a:avLst/>
          </a:prstGeom>
          <a:solidFill>
            <a:srgbClr val="FFC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9ECD5B-A16A-CA43-A0F9-CCB6DD9D9B6D}"/>
              </a:ext>
            </a:extLst>
          </p:cNvPr>
          <p:cNvSpPr txBox="1">
            <a:spLocks/>
          </p:cNvSpPr>
          <p:nvPr/>
        </p:nvSpPr>
        <p:spPr bwMode="auto">
          <a:xfrm>
            <a:off x="14115468" y="1842487"/>
            <a:ext cx="56284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eaLnBrk="1" hangingPunct="1">
              <a:defRPr sz="7200" b="1" spc="-300">
                <a:latin typeface="Arial Black" panose="020B0604020202020204" pitchFamily="34" charset="0"/>
                <a:ea typeface="Geneva" panose="020B050303040404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2pPr>
            <a:lvl3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3pPr>
            <a:lvl4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4pPr>
            <a:lvl5pPr algn="ctr"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5pPr>
            <a:lvl6pPr marL="4572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6pPr>
            <a:lvl7pPr marL="9144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7pPr>
            <a:lvl8pPr marL="13716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8pPr>
            <a:lvl9pPr marL="1828800" algn="ctr" defTabSz="457200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Geneva" pitchFamily="-109" charset="0"/>
                <a:cs typeface="Geneva" pitchFamily="-109" charset="0"/>
              </a:defRPr>
            </a:lvl9pPr>
          </a:lstStyle>
          <a:p>
            <a:pPr>
              <a:lnSpc>
                <a:spcPts val="5540"/>
              </a:lnSpc>
            </a:pPr>
            <a:r>
              <a:rPr lang="en-US" sz="2000" spc="0" dirty="0">
                <a:highlight>
                  <a:srgbClr val="FFC52C"/>
                </a:highlight>
              </a:rPr>
              <a:t>WE ARE A CREATIVE AGENCY</a:t>
            </a:r>
            <a:r>
              <a:rPr lang="en-US" sz="2000" spc="0" dirty="0">
                <a:solidFill>
                  <a:schemeClr val="bg1"/>
                </a:solidFill>
                <a:highlight>
                  <a:srgbClr val="FFC52C"/>
                </a:highlight>
              </a:rPr>
              <a:t>.</a:t>
            </a:r>
            <a:endParaRPr lang="en-US" altLang="en-US" sz="2000" spc="0" dirty="0">
              <a:solidFill>
                <a:schemeClr val="bg1"/>
              </a:solidFill>
              <a:highlight>
                <a:srgbClr val="FFC52C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8A2B2C-9BBC-0946-96C7-0D4A1C40BF88}"/>
              </a:ext>
            </a:extLst>
          </p:cNvPr>
          <p:cNvSpPr txBox="1"/>
          <p:nvPr/>
        </p:nvSpPr>
        <p:spPr>
          <a:xfrm>
            <a:off x="18059400" y="12847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CE20E6-606F-1444-8BB9-5900DB1D7DE7}"/>
              </a:ext>
            </a:extLst>
          </p:cNvPr>
          <p:cNvSpPr txBox="1"/>
          <p:nvPr/>
        </p:nvSpPr>
        <p:spPr>
          <a:xfrm>
            <a:off x="16744950" y="5314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13777-9938-4E4D-8ECE-93C802E4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375" y="6056285"/>
            <a:ext cx="518127" cy="518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87793-0F71-CC43-A114-133A738310D5}"/>
              </a:ext>
            </a:extLst>
          </p:cNvPr>
          <p:cNvSpPr txBox="1"/>
          <p:nvPr/>
        </p:nvSpPr>
        <p:spPr>
          <a:xfrm>
            <a:off x="669279" y="458862"/>
            <a:ext cx="6108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pc="300" dirty="0">
                <a:latin typeface="Trump Gothic Pro" panose="02000508020000020004" pitchFamily="2" charset="0"/>
              </a:rPr>
              <a:t>PAC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393E11-E69F-2643-A7E8-2B89C0582732}"/>
              </a:ext>
            </a:extLst>
          </p:cNvPr>
          <p:cNvSpPr/>
          <p:nvPr/>
        </p:nvSpPr>
        <p:spPr>
          <a:xfrm>
            <a:off x="516877" y="1789448"/>
            <a:ext cx="9623957" cy="502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Themes: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Hard work – sweat!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Process</a:t>
            </a:r>
          </a:p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Executions: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Use of music without narration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Powerful imagery of athletes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Dramatic lighting</a:t>
            </a:r>
          </a:p>
          <a:p>
            <a:pPr marL="800100" lvl="1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400" b="1" dirty="0">
                <a:latin typeface="Helvetica" pitchFamily="2" charset="0"/>
              </a:rPr>
              <a:t>Flashy editing techniques</a:t>
            </a:r>
          </a:p>
          <a:p>
            <a:pPr marL="342900" lvl="0" indent="-342900">
              <a:lnSpc>
                <a:spcPct val="150000"/>
              </a:lnSpc>
              <a:buBlip>
                <a:blip r:embed="rId4"/>
              </a:buBlip>
            </a:pPr>
            <a:endParaRPr lang="en-US" sz="24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3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287</Words>
  <Application>Microsoft Office PowerPoint</Application>
  <PresentationFormat>Widescreen</PresentationFormat>
  <Paragraphs>87</Paragraphs>
  <Slides>16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 Black</vt:lpstr>
      <vt:lpstr>Helvetica Neue Medium</vt:lpstr>
      <vt:lpstr>Arial</vt:lpstr>
      <vt:lpstr>Calibri Light</vt:lpstr>
      <vt:lpstr>Trump Gothic Pro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Hill</dc:creator>
  <cp:lastModifiedBy>Rochelle Olson</cp:lastModifiedBy>
  <cp:revision>34</cp:revision>
  <dcterms:created xsi:type="dcterms:W3CDTF">2021-03-31T19:13:08Z</dcterms:created>
  <dcterms:modified xsi:type="dcterms:W3CDTF">2021-05-10T22:00:37Z</dcterms:modified>
</cp:coreProperties>
</file>